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266" r:id="rId3"/>
    <p:sldId id="272" r:id="rId4"/>
    <p:sldId id="268" r:id="rId5"/>
    <p:sldId id="269" r:id="rId6"/>
    <p:sldId id="271" r:id="rId7"/>
    <p:sldId id="258" r:id="rId8"/>
    <p:sldId id="259" r:id="rId9"/>
    <p:sldId id="262" r:id="rId10"/>
    <p:sldId id="264" r:id="rId11"/>
    <p:sldId id="263" r:id="rId12"/>
    <p:sldId id="260" r:id="rId13"/>
    <p:sldId id="270" r:id="rId14"/>
    <p:sldId id="261" r:id="rId15"/>
    <p:sldId id="265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6EE3D3-AFA5-8E48-AAA8-E975D4D0CD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Project - 1  Data Analytics &amp; Visualization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C6F186-DBC1-C042-9F5C-577A062028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8C1CE0-E9F8-3344-8510-908C843E39E9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F2DAA9-9CDA-C14C-8077-FBFEAC56825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Historically, oil prices rises and falls over time based on market demands, production quantities and geo-political scenarios, etc.</a:t>
            </a:r>
          </a:p>
          <a:p>
            <a:r>
              <a:rPr lang="en-US"/>
              <a:t>
</a:t>
            </a:r>
          </a:p>
          <a:p>
            <a:r>
              <a:rPr lang="en-US"/>
              <a:t>
Does employment associated with this industry is affected by this rise &amp; fall ?</a:t>
            </a:r>
          </a:p>
          <a:p>
            <a:r>
              <a:rPr lang="en-US"/>
              <a:t>
</a:t>
            </a:r>
          </a:p>
          <a:p>
            <a:r>
              <a:rPr lang="en-US"/>
              <a:t>
Does the sale values of houses fluctuate as per the employment scenarios (earning capacity) ?</a:t>
            </a:r>
          </a:p>
          <a:p>
            <a:r>
              <a:rPr lang="en-US"/>
              <a:t>
Historically, oil prices rises and falls over time based on market demands, production quantities and geo-political scenarios, etc.</a:t>
            </a:r>
          </a:p>
          <a:p>
            <a:r>
              <a:rPr lang="en-US"/>
              <a:t>
</a:t>
            </a:r>
          </a:p>
          <a:p>
            <a:r>
              <a:rPr lang="en-US"/>
              <a:t>
Does employment associated with this industry is affected by this rise &amp; fall ?</a:t>
            </a:r>
          </a:p>
          <a:p>
            <a:r>
              <a:rPr lang="en-US"/>
              <a:t>
</a:t>
            </a:r>
          </a:p>
          <a:p>
            <a:r>
              <a:rPr lang="en-US"/>
              <a:t>
Does the sale values of houses fluctuate as per the employment scenarios (earning capacity) ?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AD01CF-6A1D-2C48-A383-0C8551C3BDC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8B10E-C3E5-E14C-82B6-B4E68059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006542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Project - 1  Data Analytics &amp; Visualization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3FE62F-C89D-2540-9FB6-817E2A4B58E6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Historically, oil prices rises and falls over time based on market demands, production quantities and geo-political scenarios, etc.</a:t>
            </a:r>
          </a:p>
          <a:p>
            <a:r>
              <a:rPr lang="en-US"/>
              <a:t>
</a:t>
            </a:r>
          </a:p>
          <a:p>
            <a:r>
              <a:rPr lang="en-US"/>
              <a:t>
Does employment associated with this industry is affected by this rise &amp; fall ?</a:t>
            </a:r>
          </a:p>
          <a:p>
            <a:r>
              <a:rPr lang="en-US"/>
              <a:t>
</a:t>
            </a:r>
          </a:p>
          <a:p>
            <a:r>
              <a:rPr lang="en-US"/>
              <a:t>
Does the sale values of houses fluctuate as per the employment scenarios (earning capacity) ?</a:t>
            </a:r>
          </a:p>
          <a:p>
            <a:r>
              <a:rPr lang="en-US"/>
              <a:t>
Historically, oil prices rises and falls over time based on market demands, production quantities and geo-political scenarios, etc.</a:t>
            </a:r>
          </a:p>
          <a:p>
            <a:r>
              <a:rPr lang="en-US"/>
              <a:t>
</a:t>
            </a:r>
          </a:p>
          <a:p>
            <a:r>
              <a:rPr lang="en-US"/>
              <a:t>
Does employment associated with this industry is affected by this rise &amp; fall ?</a:t>
            </a:r>
          </a:p>
          <a:p>
            <a:r>
              <a:rPr lang="en-US"/>
              <a:t>
</a:t>
            </a:r>
          </a:p>
          <a:p>
            <a:r>
              <a:rPr lang="en-US"/>
              <a:t>
Does the sale values of houses fluctuate as per the employment scenarios (earning capacity) ?</a:t>
            </a:r>
          </a:p>
          <a:p>
            <a:r>
              <a:rPr lang="en-US"/>
              <a:t>
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F14FC3-6470-BC4C-A5FE-0422851DC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15751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79CCA-A247-9849-809C-2AA4625315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0BD102-60E5-364A-A41C-AAD25066F4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C9C50-D6B2-7B43-A065-7F262C028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9C8CC-5726-0E46-856E-DAC4D6EF8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CDE46-E8B2-A94E-AE56-E4EFE5521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827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6EF7A-E254-4A4F-8A87-6B1DCF3A8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BF7061-404D-1441-9E7A-39EF40618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38994-0B02-C445-863F-A928F0AC3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6D611-43DC-5B48-8A55-067C7FAFD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EB645-2BFD-0348-B5CD-A29FA37A2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358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88F3A2-BA02-F144-9485-0766D00953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223A18-D79A-2648-B8E0-CF6FB6ADA1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B122F-51DA-9447-9682-B22D20467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6E5A6-1222-D948-B590-B0C691CDC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0AF8A-1105-B64D-8CDD-132471770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43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E829E-8802-9547-8853-B66F082CB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4CCD7-D1F6-C046-A7AF-27BD90B1D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15197-480A-D746-A728-9F8A5EAAD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BE085-EA42-3242-8674-8A9C6150A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CD5FB-BCE0-464C-88CA-65BCDA570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51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E044E-825E-EE4C-BD68-D128B7D86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09035-6FDD-0244-8837-F2EED27B8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ABC04-B5EE-A14B-86E1-A6228CF62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B8719-D59A-234C-B48D-7108924D0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87F5F-B2D1-784B-9409-E9DE3EDFC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16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8EB7A-20BB-E049-AC4F-20C7EFA61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99349-F96A-CA48-B3A1-DC53AE598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828992-5FB8-924C-BF04-9CD6110F5A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97A07-1807-AF40-B548-8D6F36DC9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28CED-1D46-9E4D-A7DD-6A478704C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847DCA-6627-104A-8D8C-80D0C1638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562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A24F-660B-B04C-8C92-697782382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A780E-2735-AA4B-90FC-58F79BCB2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FED0A-7D19-444E-BEA3-85E474EFC4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91B90-7D51-5B41-AFD7-DAD8ABF66B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AC0CC-1968-DB4B-80E4-D2CBFE5D6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8808A5-47D1-2446-9E2B-EC1CC30CD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BA7F1A-8100-464D-AEE9-E01F1D485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7030B8-99BE-6F4C-9FFB-24FB19839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07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EEA50-860F-3E41-87F3-3A1B79648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560CF3-938B-C64E-BFCC-E78C5222A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744D7F-A03D-FA4F-B649-ABA70AA27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BC42E8-934F-C04D-86F7-0564CE23A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4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719DAA-54E4-A245-86FE-84926F4E6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2D512-0992-A049-9988-9EB352EC3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598030-C5C0-CB41-AECA-BECB4F523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676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C5CA-4F46-7E4B-85E0-5496E5D68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F8760-8309-2641-9678-5EC10FF6E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6BDFA3-346C-D74C-ABFA-8E56C3D3E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FF1F9-70D3-A44F-8608-5A2E45B20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3DC0A-C2E9-F546-BDB2-051F33067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C0A9C-BD66-8943-80DC-570964069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86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833FE-A3DE-AA4B-9BBF-C107586DC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E7915C-54B1-4049-ABF0-A1F01DB60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458F6-8453-DF47-B519-2040BC282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EFECA1-9539-2F4E-BFF9-9394FDA5D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48F10-15A5-6645-8113-8272B3AAC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77A9F-F911-654E-BB66-ED6136EE6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47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3BDA80-9D48-C440-87F9-0EC2F40EF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CCF219-0C8E-334C-A32F-E78337D51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EE09A-F472-6043-8F01-220C1FD644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1/23/2019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B23A4-B0B5-D647-AEBA-B1BF5BBF6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BE6F3-1937-8648-A8F3-A950CD71D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7AE92-642B-9D43-9DB8-246FBCD56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62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41121F-EEE7-EB4B-8D21-6573BEF7592E}"/>
              </a:ext>
            </a:extLst>
          </p:cNvPr>
          <p:cNvSpPr/>
          <p:nvPr/>
        </p:nvSpPr>
        <p:spPr>
          <a:xfrm>
            <a:off x="0" y="0"/>
            <a:ext cx="12192000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4000" u="sng" kern="0" dirty="0">
                <a:latin typeface="Arial"/>
                <a:cs typeface="Arial"/>
                <a:sym typeface="Arial"/>
              </a:rPr>
              <a:t>Project 1 </a:t>
            </a:r>
          </a:p>
          <a:p>
            <a:pPr hangingPunct="0"/>
            <a:endParaRPr lang="en-US" sz="2800" u="sng" kern="0" dirty="0">
              <a:latin typeface="Arial"/>
              <a:cs typeface="Arial"/>
              <a:sym typeface="Arial"/>
            </a:endParaRPr>
          </a:p>
          <a:p>
            <a:pPr algn="ctr" hangingPunct="0"/>
            <a:r>
              <a:rPr lang="en-US" sz="3200" i="1" kern="0" dirty="0">
                <a:latin typeface="Arial"/>
                <a:cs typeface="Arial"/>
                <a:sym typeface="Arial"/>
              </a:rPr>
              <a:t>Data Analytics &amp; Visualization Bootcamp</a:t>
            </a:r>
          </a:p>
          <a:p>
            <a:pPr algn="ctr" hangingPunct="0"/>
            <a:r>
              <a:rPr lang="en-US" sz="3200" kern="0" dirty="0">
                <a:latin typeface="Arial"/>
                <a:cs typeface="Arial"/>
                <a:sym typeface="Arial"/>
              </a:rPr>
              <a:t>Rice University - Trilogy</a:t>
            </a:r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algn="ctr" hangingPunct="0"/>
            <a:endParaRPr lang="en-US" sz="4000" kern="0" dirty="0">
              <a:latin typeface="Arial"/>
              <a:cs typeface="Arial"/>
              <a:sym typeface="Arial"/>
            </a:endParaRPr>
          </a:p>
          <a:p>
            <a:pPr algn="ctr" hangingPunct="0"/>
            <a:r>
              <a:rPr lang="en-US" sz="4000" kern="0" dirty="0">
                <a:latin typeface="Arial"/>
                <a:cs typeface="Arial"/>
                <a:sym typeface="Arial"/>
              </a:rPr>
              <a:t>Housing price in Houston Metropolitan areas</a:t>
            </a:r>
          </a:p>
          <a:p>
            <a:pPr algn="ctr" hangingPunct="0"/>
            <a:endParaRPr lang="en-US" sz="1200" kern="0" dirty="0">
              <a:latin typeface="Arial"/>
              <a:cs typeface="Arial"/>
              <a:sym typeface="Arial"/>
            </a:endParaRPr>
          </a:p>
          <a:p>
            <a:pPr algn="ctr" hangingPunct="0"/>
            <a:r>
              <a:rPr lang="en-US" sz="2400" i="1" kern="0" dirty="0">
                <a:latin typeface="Arial"/>
                <a:cs typeface="Arial"/>
                <a:sym typeface="Arial"/>
              </a:rPr>
              <a:t>Did it soar with decrease of oil price along with/or unemployment?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1CD9DF-D1BF-404B-8B1A-D928FB11D075}"/>
              </a:ext>
            </a:extLst>
          </p:cNvPr>
          <p:cNvSpPr txBox="1"/>
          <p:nvPr/>
        </p:nvSpPr>
        <p:spPr>
          <a:xfrm>
            <a:off x="2889250" y="5417630"/>
            <a:ext cx="6413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Fabio </a:t>
            </a:r>
            <a:r>
              <a:rPr lang="en-US" sz="2000" dirty="0" err="1"/>
              <a:t>Savorgnan</a:t>
            </a:r>
            <a:endParaRPr lang="en-US" sz="2000" dirty="0"/>
          </a:p>
          <a:p>
            <a:pPr algn="ctr"/>
            <a:r>
              <a:rPr lang="en-US" sz="2000" dirty="0"/>
              <a:t>Javier Olivero</a:t>
            </a:r>
          </a:p>
          <a:p>
            <a:pPr algn="ctr"/>
            <a:r>
              <a:rPr lang="en-US" sz="2000" dirty="0"/>
              <a:t>Sailendra Mahapatra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9212796-5B16-5743-8597-3332BCEA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1/23/2019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36773EF-FF8D-B74D-A9B8-2675D610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1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B9342-F536-5A42-9426-18D44EA87972}"/>
              </a:ext>
            </a:extLst>
          </p:cNvPr>
          <p:cNvCxnSpPr>
            <a:cxnSpLocks/>
          </p:cNvCxnSpPr>
          <p:nvPr/>
        </p:nvCxnSpPr>
        <p:spPr>
          <a:xfrm>
            <a:off x="2422839" y="5043284"/>
            <a:ext cx="7480300" cy="0"/>
          </a:xfrm>
          <a:prstGeom prst="line">
            <a:avLst/>
          </a:prstGeom>
          <a:ln w="254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566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89A6E42-8030-9A41-BEEC-6B2F66326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824CD4A-BE9D-C24E-8865-DB8915850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10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970D72-63A3-6E49-AFA9-771025362DF5}"/>
              </a:ext>
            </a:extLst>
          </p:cNvPr>
          <p:cNvSpPr/>
          <p:nvPr/>
        </p:nvSpPr>
        <p:spPr>
          <a:xfrm>
            <a:off x="5700699" y="0"/>
            <a:ext cx="7906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kern="0" dirty="0">
                <a:solidFill>
                  <a:prstClr val="black"/>
                </a:solidFill>
                <a:latin typeface="Arial"/>
                <a:cs typeface="Arial"/>
                <a:sym typeface="Arial"/>
              </a:rPr>
              <a:t>Project 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48486C-41BA-8348-9BFD-86E5E17CD35C}"/>
              </a:ext>
            </a:extLst>
          </p:cNvPr>
          <p:cNvSpPr txBox="1"/>
          <p:nvPr/>
        </p:nvSpPr>
        <p:spPr>
          <a:xfrm>
            <a:off x="1409700" y="5266079"/>
            <a:ext cx="6132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The unemployment rate decreases over time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B5860DE-DD56-1A4B-BC10-49CA0F05A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99" y="573473"/>
            <a:ext cx="114046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37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181CEBA-17F5-5F46-AB34-BDC26896D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A1C26D-A05B-7E4C-941F-58DB96DD2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11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B9B18B-D936-B947-8680-7E7CAE9FE744}"/>
              </a:ext>
            </a:extLst>
          </p:cNvPr>
          <p:cNvSpPr/>
          <p:nvPr/>
        </p:nvSpPr>
        <p:spPr>
          <a:xfrm>
            <a:off x="5700699" y="0"/>
            <a:ext cx="7906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kern="0" dirty="0">
                <a:solidFill>
                  <a:prstClr val="black"/>
                </a:solidFill>
                <a:latin typeface="Arial"/>
                <a:cs typeface="Arial"/>
                <a:sym typeface="Arial"/>
              </a:rPr>
              <a:t>Project 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A4579-9A07-C644-8786-5FB153CAD575}"/>
              </a:ext>
            </a:extLst>
          </p:cNvPr>
          <p:cNvSpPr txBox="1"/>
          <p:nvPr/>
        </p:nvSpPr>
        <p:spPr>
          <a:xfrm>
            <a:off x="145708" y="5122008"/>
            <a:ext cx="121113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The unemployment % for the period shows a gradual decrease with less than 4% in Dec 2014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The bubbles are scaled on housing average price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51409C1-6D28-FE48-ADB2-05422BB89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099" y="535663"/>
            <a:ext cx="11607801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94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B589E17-F680-FE4D-84C1-85AD6D3CC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66" y="434707"/>
            <a:ext cx="11493500" cy="406400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3241FB-EE33-D148-9B45-60970E91C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19BD70-FEEE-7841-B472-1210BF67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12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FE4B58-8F2D-0944-AB9A-D86782B111CB}"/>
              </a:ext>
            </a:extLst>
          </p:cNvPr>
          <p:cNvSpPr txBox="1"/>
          <p:nvPr/>
        </p:nvSpPr>
        <p:spPr>
          <a:xfrm>
            <a:off x="1514760" y="4729540"/>
            <a:ext cx="103359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The monthly average housing prices for the period changes very slightly</a:t>
            </a:r>
          </a:p>
          <a:p>
            <a:endParaRPr lang="en-US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The gap in the middle corresponds to sudden drop of oil prices over the period</a:t>
            </a:r>
          </a:p>
          <a:p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B2897D-DA00-094A-BA0C-DFFDF8F8D174}"/>
              </a:ext>
            </a:extLst>
          </p:cNvPr>
          <p:cNvSpPr/>
          <p:nvPr/>
        </p:nvSpPr>
        <p:spPr>
          <a:xfrm>
            <a:off x="5700699" y="0"/>
            <a:ext cx="7906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kern="0" dirty="0">
                <a:solidFill>
                  <a:prstClr val="black"/>
                </a:solidFill>
                <a:latin typeface="Arial"/>
                <a:cs typeface="Arial"/>
                <a:sym typeface="Arial"/>
              </a:rPr>
              <a:t>Project 1</a:t>
            </a:r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6A298F7-6A17-F44F-97AE-11DC1556AA97}"/>
              </a:ext>
            </a:extLst>
          </p:cNvPr>
          <p:cNvGrpSpPr/>
          <p:nvPr/>
        </p:nvGrpSpPr>
        <p:grpSpPr>
          <a:xfrm>
            <a:off x="5284766" y="1854200"/>
            <a:ext cx="1867896" cy="1498600"/>
            <a:chOff x="5284766" y="1854200"/>
            <a:chExt cx="1867896" cy="14986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7C3F40C-EE13-9E43-BA1B-7698F58769E0}"/>
                </a:ext>
              </a:extLst>
            </p:cNvPr>
            <p:cNvSpPr/>
            <p:nvPr/>
          </p:nvSpPr>
          <p:spPr>
            <a:xfrm>
              <a:off x="5284766" y="1854200"/>
              <a:ext cx="1816100" cy="14986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AFFE00E-308A-C149-A746-3023EC04EBCE}"/>
                </a:ext>
              </a:extLst>
            </p:cNvPr>
            <p:cNvSpPr txBox="1"/>
            <p:nvPr/>
          </p:nvSpPr>
          <p:spPr>
            <a:xfrm>
              <a:off x="5284766" y="2374965"/>
              <a:ext cx="186789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Sudden drop of</a:t>
              </a:r>
            </a:p>
            <a:p>
              <a:pPr algn="ctr"/>
              <a:r>
                <a:rPr lang="en-US" sz="1400" dirty="0"/>
                <a:t> oil prices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2746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893DFD-A3D5-3541-A60E-0B1DCEE52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98" y="533579"/>
            <a:ext cx="5446793" cy="2057221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DCE907-2D0B-8C45-86F4-5294EEE1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A3D3FC-36C1-B64D-AD88-527934EF9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13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250443-1F42-5F42-922E-518499CC947C}"/>
              </a:ext>
            </a:extLst>
          </p:cNvPr>
          <p:cNvSpPr/>
          <p:nvPr/>
        </p:nvSpPr>
        <p:spPr>
          <a:xfrm>
            <a:off x="5065814" y="76944"/>
            <a:ext cx="7906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kern="0" dirty="0">
                <a:solidFill>
                  <a:prstClr val="black"/>
                </a:solidFill>
                <a:latin typeface="Arial"/>
                <a:cs typeface="Arial"/>
                <a:sym typeface="Arial"/>
              </a:rPr>
              <a:t>Project 1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BD6C9D-2A19-8249-84A0-8D997FA818A8}"/>
              </a:ext>
            </a:extLst>
          </p:cNvPr>
          <p:cNvSpPr txBox="1"/>
          <p:nvPr/>
        </p:nvSpPr>
        <p:spPr>
          <a:xfrm>
            <a:off x="238199" y="5234493"/>
            <a:ext cx="11715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It tells us that the unemployment rate and housing price are mostly dependent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The oil price fluctuation does not show any corresponding change in housing price and unemployability over the counties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580C71-C827-2E42-943F-BBD0329D7F6A}"/>
              </a:ext>
            </a:extLst>
          </p:cNvPr>
          <p:cNvGrpSpPr/>
          <p:nvPr/>
        </p:nvGrpSpPr>
        <p:grpSpPr>
          <a:xfrm>
            <a:off x="3586664" y="2698750"/>
            <a:ext cx="5785935" cy="2485122"/>
            <a:chOff x="357166" y="434707"/>
            <a:chExt cx="11493500" cy="40640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F241764-9FE4-6841-9E69-0A10585EA9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7166" y="434707"/>
              <a:ext cx="11493500" cy="4064000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6D829A6-53A6-9B40-A25D-123AF2ACCB52}"/>
                </a:ext>
              </a:extLst>
            </p:cNvPr>
            <p:cNvCxnSpPr>
              <a:cxnSpLocks/>
            </p:cNvCxnSpPr>
            <p:nvPr/>
          </p:nvCxnSpPr>
          <p:spPr>
            <a:xfrm>
              <a:off x="2414600" y="2047607"/>
              <a:ext cx="8153400" cy="393700"/>
            </a:xfrm>
            <a:prstGeom prst="straightConnector1">
              <a:avLst/>
            </a:prstGeom>
            <a:ln w="38100">
              <a:solidFill>
                <a:srgbClr val="C00000">
                  <a:alpha val="51000"/>
                </a:srgbClr>
              </a:solidFill>
              <a:prstDash val="dash"/>
              <a:tailEnd type="triangl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B269D7D-1A21-B64B-804B-F29CE55AEEF1}"/>
                </a:ext>
              </a:extLst>
            </p:cNvPr>
            <p:cNvGrpSpPr/>
            <p:nvPr/>
          </p:nvGrpSpPr>
          <p:grpSpPr>
            <a:xfrm>
              <a:off x="5284766" y="1854199"/>
              <a:ext cx="1816102" cy="1141271"/>
              <a:chOff x="5284766" y="1854199"/>
              <a:chExt cx="1816102" cy="1141271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49E18870-0873-BE4C-920B-4CF1F9EFE41C}"/>
                  </a:ext>
                </a:extLst>
              </p:cNvPr>
              <p:cNvSpPr/>
              <p:nvPr/>
            </p:nvSpPr>
            <p:spPr>
              <a:xfrm>
                <a:off x="5284766" y="1854199"/>
                <a:ext cx="1816100" cy="1141271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4C9D047-42DE-2B46-90E1-1EC6393C64A2}"/>
                  </a:ext>
                </a:extLst>
              </p:cNvPr>
              <p:cNvSpPr txBox="1"/>
              <p:nvPr/>
            </p:nvSpPr>
            <p:spPr>
              <a:xfrm>
                <a:off x="5594130" y="2434651"/>
                <a:ext cx="1506738" cy="402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Gap ???</a:t>
                </a:r>
              </a:p>
            </p:txBody>
          </p:sp>
        </p:grp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453D0C31-F8A1-544F-91C3-08F6E116BC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7937" y="574347"/>
            <a:ext cx="5627665" cy="202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712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2CA213-5547-1B46-982E-3950B388A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1024" y="503507"/>
            <a:ext cx="8178800" cy="4434701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E271D1-2EE8-9143-B78A-F08D35A00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38D639-7E78-A04D-AC0E-755349C75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14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2BD11E-8739-DB47-928B-FCD40D1D368D}"/>
              </a:ext>
            </a:extLst>
          </p:cNvPr>
          <p:cNvSpPr/>
          <p:nvPr/>
        </p:nvSpPr>
        <p:spPr>
          <a:xfrm>
            <a:off x="5700699" y="0"/>
            <a:ext cx="7906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kern="0" dirty="0">
                <a:solidFill>
                  <a:prstClr val="black"/>
                </a:solidFill>
                <a:latin typeface="Arial"/>
                <a:cs typeface="Arial"/>
                <a:sym typeface="Arial"/>
              </a:rPr>
              <a:t>Project 1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81CF7C-D8CB-BB46-B06A-E34358710006}"/>
              </a:ext>
            </a:extLst>
          </p:cNvPr>
          <p:cNvSpPr txBox="1"/>
          <p:nvPr/>
        </p:nvSpPr>
        <p:spPr>
          <a:xfrm>
            <a:off x="9259866" y="136525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Check Title / Y  Legend placing, Utilities??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BBB9B1-31C7-8347-B8DF-577DA2D1B700}"/>
              </a:ext>
            </a:extLst>
          </p:cNvPr>
          <p:cNvSpPr txBox="1"/>
          <p:nvPr/>
        </p:nvSpPr>
        <p:spPr>
          <a:xfrm>
            <a:off x="238199" y="5234493"/>
            <a:ext cx="11715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It tells us that the unemployment rate and housing price are mostly dependent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The oil price fluctuation does not show any corresponding change in housing price and unemployability over the counties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380A5B-194D-234C-A5BF-10895934BBDC}"/>
              </a:ext>
            </a:extLst>
          </p:cNvPr>
          <p:cNvCxnSpPr>
            <a:cxnSpLocks/>
          </p:cNvCxnSpPr>
          <p:nvPr/>
        </p:nvCxnSpPr>
        <p:spPr>
          <a:xfrm flipV="1">
            <a:off x="9804400" y="2336800"/>
            <a:ext cx="862065" cy="304800"/>
          </a:xfrm>
          <a:prstGeom prst="straightConnector1">
            <a:avLst/>
          </a:prstGeom>
          <a:ln w="15875">
            <a:solidFill>
              <a:schemeClr val="tx2"/>
            </a:solidFill>
            <a:prstDash val="dash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ight Brace 18">
            <a:extLst>
              <a:ext uri="{FF2B5EF4-FFF2-40B4-BE49-F238E27FC236}">
                <a16:creationId xmlns:a16="http://schemas.microsoft.com/office/drawing/2014/main" id="{C8A8827A-29EA-A647-A9B4-86E937185436}"/>
              </a:ext>
            </a:extLst>
          </p:cNvPr>
          <p:cNvSpPr/>
          <p:nvPr/>
        </p:nvSpPr>
        <p:spPr>
          <a:xfrm>
            <a:off x="9368006" y="1545927"/>
            <a:ext cx="301285" cy="2235200"/>
          </a:xfrm>
          <a:prstGeom prst="rightBrace">
            <a:avLst/>
          </a:prstGeom>
          <a:ln w="25400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D16EC9-FABA-754E-8BD3-C4A2D338081F}"/>
              </a:ext>
            </a:extLst>
          </p:cNvPr>
          <p:cNvSpPr txBox="1"/>
          <p:nvPr/>
        </p:nvSpPr>
        <p:spPr>
          <a:xfrm>
            <a:off x="10666465" y="2131565"/>
            <a:ext cx="1184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Increase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03DADA3-0F46-6247-BB40-23184F27989C}"/>
              </a:ext>
            </a:extLst>
          </p:cNvPr>
          <p:cNvCxnSpPr>
            <a:cxnSpLocks/>
          </p:cNvCxnSpPr>
          <p:nvPr/>
        </p:nvCxnSpPr>
        <p:spPr>
          <a:xfrm>
            <a:off x="8521700" y="1268176"/>
            <a:ext cx="2144765" cy="413179"/>
          </a:xfrm>
          <a:prstGeom prst="straightConnector1">
            <a:avLst/>
          </a:prstGeom>
          <a:ln w="15875">
            <a:solidFill>
              <a:schemeClr val="tx2"/>
            </a:solidFill>
            <a:prstDash val="dash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0EF4B4A-8D56-F242-905A-062410CD75F7}"/>
              </a:ext>
            </a:extLst>
          </p:cNvPr>
          <p:cNvSpPr txBox="1"/>
          <p:nvPr/>
        </p:nvSpPr>
        <p:spPr>
          <a:xfrm>
            <a:off x="10633032" y="1455350"/>
            <a:ext cx="1184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Decrease</a:t>
            </a:r>
          </a:p>
        </p:txBody>
      </p:sp>
    </p:spTree>
    <p:extLst>
      <p:ext uri="{BB962C8B-B14F-4D97-AF65-F5344CB8AC3E}">
        <p14:creationId xmlns:p14="http://schemas.microsoft.com/office/powerpoint/2010/main" val="2140264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BE45AE-9B88-074C-9ADB-63922D71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60816A-49C1-C84F-9BE1-98D0E8B37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15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F8ED38-AE48-B54C-A71F-B43ED8F827B7}"/>
              </a:ext>
            </a:extLst>
          </p:cNvPr>
          <p:cNvSpPr txBox="1"/>
          <p:nvPr/>
        </p:nvSpPr>
        <p:spPr>
          <a:xfrm>
            <a:off x="2070100" y="1930400"/>
            <a:ext cx="8585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Thank You for your time and patience !</a:t>
            </a:r>
          </a:p>
          <a:p>
            <a:pPr algn="ctr"/>
            <a:endParaRPr lang="en-US" sz="3600" dirty="0">
              <a:solidFill>
                <a:schemeClr val="bg1"/>
              </a:solidFill>
            </a:endParaRPr>
          </a:p>
          <a:p>
            <a:pPr algn="ctr"/>
            <a:endParaRPr lang="en-US" sz="3600" dirty="0">
              <a:solidFill>
                <a:schemeClr val="bg1"/>
              </a:solidFill>
            </a:endParaRPr>
          </a:p>
          <a:p>
            <a:pPr algn="ctr"/>
            <a:endParaRPr lang="en-US" sz="3600" dirty="0">
              <a:solidFill>
                <a:schemeClr val="bg1"/>
              </a:solidFill>
            </a:endParaRPr>
          </a:p>
          <a:p>
            <a:pPr algn="ctr"/>
            <a:endParaRPr lang="en-US" sz="3600" dirty="0">
              <a:solidFill>
                <a:schemeClr val="bg1"/>
              </a:solidFill>
            </a:endParaRPr>
          </a:p>
          <a:p>
            <a:pPr algn="ctr"/>
            <a:endParaRPr lang="en-US" sz="3600" dirty="0">
              <a:solidFill>
                <a:schemeClr val="bg1"/>
              </a:solidFill>
            </a:endParaRP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Questions ???</a:t>
            </a:r>
          </a:p>
        </p:txBody>
      </p:sp>
    </p:spTree>
    <p:extLst>
      <p:ext uri="{BB962C8B-B14F-4D97-AF65-F5344CB8AC3E}">
        <p14:creationId xmlns:p14="http://schemas.microsoft.com/office/powerpoint/2010/main" val="758714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41121F-EEE7-EB4B-8D21-6573BEF7592E}"/>
              </a:ext>
            </a:extLst>
          </p:cNvPr>
          <p:cNvSpPr/>
          <p:nvPr/>
        </p:nvSpPr>
        <p:spPr>
          <a:xfrm>
            <a:off x="0" y="0"/>
            <a:ext cx="12192000" cy="643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1200" kern="0" dirty="0">
                <a:latin typeface="Arial"/>
                <a:cs typeface="Arial"/>
                <a:sym typeface="Arial"/>
              </a:rPr>
              <a:t>						Project 1</a:t>
            </a:r>
          </a:p>
          <a:p>
            <a:pPr hangingPunct="0"/>
            <a:r>
              <a:rPr lang="en-US" sz="2800" u="sng" kern="0" dirty="0">
                <a:latin typeface="Arial"/>
                <a:cs typeface="Arial"/>
                <a:sym typeface="Arial"/>
              </a:rPr>
              <a:t>Introduction</a:t>
            </a:r>
            <a:r>
              <a:rPr lang="en-US" kern="0" dirty="0">
                <a:latin typeface="Arial"/>
                <a:cs typeface="Arial"/>
                <a:sym typeface="Arial"/>
              </a:rPr>
              <a:t>:</a:t>
            </a: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r>
              <a:rPr lang="en-US" kern="0" dirty="0">
                <a:latin typeface="Arial"/>
                <a:cs typeface="Arial"/>
                <a:sym typeface="Arial"/>
              </a:rPr>
              <a:t>		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Historically, oil prices rises and falls over time based on market demands, production quantities and geo-political scenarios, etc.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endParaRPr lang="en-US" sz="2400" kern="0" dirty="0">
              <a:latin typeface="Arial"/>
              <a:cs typeface="Arial"/>
              <a:sym typeface="Arial"/>
            </a:endParaRP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Does employment associated with this industry is affected by this rise &amp; fall ?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endParaRPr lang="en-US" sz="2400" kern="0" dirty="0">
              <a:latin typeface="Arial"/>
              <a:cs typeface="Arial"/>
              <a:sym typeface="Arial"/>
            </a:endParaRP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Does the sale values of houses fluctuate as per the employment scenarios (earning capacity) ?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endParaRPr lang="en-US" sz="2400" kern="0" dirty="0">
              <a:latin typeface="Arial"/>
              <a:cs typeface="Arial"/>
              <a:sym typeface="Arial"/>
            </a:endParaRP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In the present analysis, we analyze the above scenarios in the Houston Metropolitan counties 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endParaRPr lang="en-US" sz="2400" kern="0" dirty="0">
              <a:latin typeface="Arial"/>
              <a:cs typeface="Arial"/>
              <a:sym typeface="Arial"/>
            </a:endParaRP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As we will see, through the course of this presentation, the housing price &amp; unemployment rate are not solely affected by oil price changes over a period of seven (7) years</a:t>
            </a:r>
            <a:r>
              <a:rPr lang="en-US" kern="0" dirty="0">
                <a:latin typeface="Arial"/>
                <a:cs typeface="Arial"/>
                <a:sym typeface="Arial"/>
              </a:rPr>
              <a:t>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9212796-5B16-5743-8597-3332BCEA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88000" y="6396037"/>
            <a:ext cx="2743200" cy="365125"/>
          </a:xfrm>
        </p:spPr>
        <p:txBody>
          <a:bodyPr/>
          <a:lstStyle/>
          <a:p>
            <a:r>
              <a:rPr lang="en-US" dirty="0"/>
              <a:t>1/23/2019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36773EF-FF8D-B74D-A9B8-2675D610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89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41121F-EEE7-EB4B-8D21-6573BEF7592E}"/>
              </a:ext>
            </a:extLst>
          </p:cNvPr>
          <p:cNvSpPr/>
          <p:nvPr/>
        </p:nvSpPr>
        <p:spPr>
          <a:xfrm>
            <a:off x="0" y="0"/>
            <a:ext cx="12192000" cy="7673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1200" u="sng" kern="0" dirty="0">
                <a:latin typeface="Arial"/>
                <a:cs typeface="Arial"/>
                <a:sym typeface="Arial"/>
              </a:rPr>
              <a:t>Project 1</a:t>
            </a:r>
          </a:p>
          <a:p>
            <a:pPr hangingPunct="0"/>
            <a:r>
              <a:rPr lang="en-US" sz="2800" kern="0" dirty="0">
                <a:latin typeface="Arial"/>
                <a:cs typeface="Arial"/>
                <a:sym typeface="Arial"/>
              </a:rPr>
              <a:t>Outlines</a:t>
            </a:r>
            <a:r>
              <a:rPr lang="en-US" kern="0" dirty="0">
                <a:latin typeface="Arial"/>
                <a:cs typeface="Arial"/>
                <a:sym typeface="Arial"/>
              </a:rPr>
              <a:t>:</a:t>
            </a: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>
              <a:lnSpc>
                <a:spcPts val="2000"/>
              </a:lnSpc>
            </a:pPr>
            <a:r>
              <a:rPr lang="en-US" kern="0" dirty="0">
                <a:latin typeface="Arial"/>
                <a:cs typeface="Arial"/>
                <a:sym typeface="Arial"/>
              </a:rPr>
              <a:t>	</a:t>
            </a:r>
            <a:r>
              <a:rPr lang="en-US" sz="2200" kern="0" dirty="0">
                <a:latin typeface="Arial"/>
                <a:cs typeface="Arial"/>
                <a:sym typeface="Arial"/>
              </a:rPr>
              <a:t>Introduction								Sailendra</a:t>
            </a:r>
          </a:p>
          <a:p>
            <a:pPr hangingPunct="0">
              <a:lnSpc>
                <a:spcPts val="2000"/>
              </a:lnSpc>
            </a:pPr>
            <a:endParaRPr lang="en-US" sz="2200" kern="0" dirty="0">
              <a:latin typeface="Arial"/>
              <a:cs typeface="Arial"/>
              <a:sym typeface="Arial"/>
            </a:endParaRPr>
          </a:p>
          <a:p>
            <a:pPr hangingPunct="0">
              <a:lnSpc>
                <a:spcPts val="2000"/>
              </a:lnSpc>
            </a:pPr>
            <a:r>
              <a:rPr lang="en-US" sz="2200" kern="0" dirty="0">
                <a:latin typeface="Arial"/>
                <a:cs typeface="Arial"/>
                <a:sym typeface="Arial"/>
              </a:rPr>
              <a:t>	Acknowledgements							Sailendra</a:t>
            </a:r>
          </a:p>
          <a:p>
            <a:pPr hangingPunct="0">
              <a:lnSpc>
                <a:spcPts val="2000"/>
              </a:lnSpc>
            </a:pPr>
            <a:r>
              <a:rPr lang="en-US" sz="2200" kern="0" dirty="0">
                <a:latin typeface="Arial"/>
                <a:cs typeface="Arial"/>
                <a:sym typeface="Arial"/>
              </a:rPr>
              <a:t>	</a:t>
            </a:r>
          </a:p>
          <a:p>
            <a:pPr hangingPunct="0">
              <a:lnSpc>
                <a:spcPts val="2000"/>
              </a:lnSpc>
            </a:pPr>
            <a:r>
              <a:rPr lang="en-US" sz="2200" kern="0" dirty="0">
                <a:latin typeface="Arial"/>
                <a:cs typeface="Arial"/>
                <a:sym typeface="Arial"/>
              </a:rPr>
              <a:t>	Data source and Methodology					</a:t>
            </a:r>
          </a:p>
          <a:p>
            <a:pPr hangingPunct="0">
              <a:lnSpc>
                <a:spcPts val="2000"/>
              </a:lnSpc>
            </a:pPr>
            <a:r>
              <a:rPr lang="en-US" sz="2200" kern="0" dirty="0">
                <a:latin typeface="Arial"/>
                <a:cs typeface="Arial"/>
                <a:sym typeface="Arial"/>
              </a:rPr>
              <a:t>	</a:t>
            </a:r>
          </a:p>
          <a:p>
            <a:pPr hangingPunct="0">
              <a:lnSpc>
                <a:spcPts val="2000"/>
              </a:lnSpc>
            </a:pPr>
            <a:r>
              <a:rPr lang="en-US" sz="2200" kern="0" dirty="0">
                <a:latin typeface="Arial"/>
                <a:cs typeface="Arial"/>
                <a:sym typeface="Arial"/>
              </a:rPr>
              <a:t>	Data Analysis</a:t>
            </a:r>
          </a:p>
          <a:p>
            <a:pPr hangingPunct="0"/>
            <a:r>
              <a:rPr lang="en-US" sz="2200" kern="0" dirty="0">
                <a:latin typeface="Arial"/>
                <a:cs typeface="Arial"/>
                <a:sym typeface="Arial"/>
              </a:rPr>
              <a:t>		Crude oil price							Fabio</a:t>
            </a:r>
          </a:p>
          <a:p>
            <a:pPr hangingPunct="0"/>
            <a:r>
              <a:rPr lang="en-US" sz="2200" kern="0" dirty="0">
                <a:latin typeface="Arial"/>
                <a:cs typeface="Arial"/>
                <a:sym typeface="Arial"/>
              </a:rPr>
              <a:t>		Housing prices								</a:t>
            </a:r>
          </a:p>
          <a:p>
            <a:pPr hangingPunct="0"/>
            <a:endParaRPr lang="en-US" sz="2200" kern="0" dirty="0">
              <a:latin typeface="Arial"/>
              <a:cs typeface="Arial"/>
              <a:sym typeface="Arial"/>
            </a:endParaRPr>
          </a:p>
          <a:p>
            <a:pPr hangingPunct="0"/>
            <a:r>
              <a:rPr lang="en-US" sz="2200" kern="0" dirty="0">
                <a:latin typeface="Arial"/>
                <a:cs typeface="Arial"/>
                <a:sym typeface="Arial"/>
              </a:rPr>
              <a:t>	Unemployment					</a:t>
            </a:r>
          </a:p>
          <a:p>
            <a:pPr hangingPunct="0"/>
            <a:r>
              <a:rPr lang="en-US" sz="2200" kern="0" dirty="0">
                <a:latin typeface="Arial"/>
                <a:cs typeface="Arial"/>
                <a:sym typeface="Arial"/>
              </a:rPr>
              <a:t>		Housing price trends vs Unemployment			</a:t>
            </a:r>
          </a:p>
          <a:p>
            <a:pPr hangingPunct="0"/>
            <a:r>
              <a:rPr lang="en-US" sz="2200" kern="0" dirty="0">
                <a:latin typeface="Arial"/>
                <a:cs typeface="Arial"/>
                <a:sym typeface="Arial"/>
              </a:rPr>
              <a:t>		Housing price trends vs Oil price				</a:t>
            </a:r>
          </a:p>
          <a:p>
            <a:pPr hangingPunct="0"/>
            <a:endParaRPr lang="en-US" sz="2200" kern="0" dirty="0">
              <a:latin typeface="Arial"/>
              <a:cs typeface="Arial"/>
              <a:sym typeface="Arial"/>
            </a:endParaRPr>
          </a:p>
          <a:p>
            <a:pPr hangingPunct="0"/>
            <a:r>
              <a:rPr lang="en-US" sz="2200" kern="0" dirty="0">
                <a:latin typeface="Arial"/>
                <a:cs typeface="Arial"/>
                <a:sym typeface="Arial"/>
              </a:rPr>
              <a:t>	What does the analysis tell						Javier</a:t>
            </a:r>
          </a:p>
          <a:p>
            <a:pPr hangingPunct="0"/>
            <a:endParaRPr lang="en-US" sz="2200" kern="0" dirty="0">
              <a:latin typeface="Arial"/>
              <a:cs typeface="Arial"/>
              <a:sym typeface="Arial"/>
            </a:endParaRPr>
          </a:p>
          <a:p>
            <a:pPr hangingPunct="0"/>
            <a:r>
              <a:rPr lang="en-US" sz="2200" kern="0" dirty="0">
                <a:latin typeface="Arial"/>
                <a:cs typeface="Arial"/>
                <a:sym typeface="Arial"/>
              </a:rPr>
              <a:t>	Earning trends in different sectors					Javier</a:t>
            </a:r>
          </a:p>
          <a:p>
            <a:pPr hangingPunct="0"/>
            <a:endParaRPr lang="en-US" sz="2200" kern="0" dirty="0">
              <a:latin typeface="Arial"/>
              <a:cs typeface="Arial"/>
              <a:sym typeface="Arial"/>
            </a:endParaRPr>
          </a:p>
          <a:p>
            <a:pPr hangingPunct="0"/>
            <a:r>
              <a:rPr lang="en-US" sz="2200" kern="0" dirty="0">
                <a:latin typeface="Arial"/>
                <a:cs typeface="Arial"/>
                <a:sym typeface="Arial"/>
              </a:rPr>
              <a:t>	Concluding Remarks							Sailendra</a:t>
            </a: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r>
              <a:rPr lang="en-US" kern="0" dirty="0">
                <a:latin typeface="Arial"/>
                <a:cs typeface="Arial"/>
                <a:sym typeface="Arial"/>
              </a:rPr>
              <a:t>	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36773EF-FF8D-B74D-A9B8-2675D610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01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41121F-EEE7-EB4B-8D21-6573BEF7592E}"/>
              </a:ext>
            </a:extLst>
          </p:cNvPr>
          <p:cNvSpPr/>
          <p:nvPr/>
        </p:nvSpPr>
        <p:spPr>
          <a:xfrm>
            <a:off x="0" y="0"/>
            <a:ext cx="12192000" cy="6863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1200" kern="0" dirty="0">
                <a:latin typeface="Arial"/>
                <a:cs typeface="Arial"/>
                <a:sym typeface="Arial"/>
              </a:rPr>
              <a:t>						Project 1</a:t>
            </a:r>
          </a:p>
          <a:p>
            <a:pPr hangingPunct="0"/>
            <a:r>
              <a:rPr lang="en-US" sz="2800" u="sng" kern="0" dirty="0">
                <a:latin typeface="Arial"/>
                <a:cs typeface="Arial"/>
                <a:sym typeface="Arial"/>
              </a:rPr>
              <a:t>Introduction</a:t>
            </a:r>
            <a:r>
              <a:rPr lang="en-US" kern="0" dirty="0">
                <a:latin typeface="Arial"/>
                <a:cs typeface="Arial"/>
                <a:sym typeface="Arial"/>
              </a:rPr>
              <a:t>:</a:t>
            </a:r>
          </a:p>
          <a:p>
            <a:pPr hangingPunct="0"/>
            <a:r>
              <a:rPr lang="en-US" kern="0" dirty="0">
                <a:latin typeface="Arial"/>
                <a:cs typeface="Arial"/>
                <a:sym typeface="Arial"/>
              </a:rPr>
              <a:t>	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Housing prices:</a:t>
            </a:r>
          </a:p>
          <a:p>
            <a:pPr marL="1257300" lvl="1" indent="1092200" hangingPunct="0"/>
            <a:r>
              <a:rPr lang="en-US" sz="2400" kern="0" dirty="0">
                <a:latin typeface="Arial"/>
                <a:cs typeface="Arial"/>
                <a:sym typeface="Arial"/>
              </a:rPr>
              <a:t>Influencing factors -</a:t>
            </a:r>
          </a:p>
          <a:p>
            <a:pPr marL="3946525" lvl="2" hangingPunct="0">
              <a:buFont typeface="Wingdings" pitchFamily="2" charset="2"/>
              <a:buChar char="ü"/>
            </a:pPr>
            <a:r>
              <a:rPr lang="en-US" sz="2200" kern="0" dirty="0">
                <a:latin typeface="Arial"/>
                <a:cs typeface="Arial"/>
                <a:sym typeface="Arial"/>
              </a:rPr>
              <a:t>Individual earnings</a:t>
            </a:r>
          </a:p>
          <a:p>
            <a:pPr marL="3946525" lvl="2" hangingPunct="0">
              <a:buFont typeface="Wingdings" pitchFamily="2" charset="2"/>
              <a:buChar char="ü"/>
            </a:pPr>
            <a:r>
              <a:rPr lang="en-US" sz="2200" kern="0" dirty="0">
                <a:latin typeface="Arial"/>
                <a:cs typeface="Arial"/>
                <a:sym typeface="Arial"/>
              </a:rPr>
              <a:t>Geographic location  -</a:t>
            </a:r>
          </a:p>
          <a:p>
            <a:pPr marL="1257300" lvl="1" indent="631825" hangingPunct="0"/>
            <a:r>
              <a:rPr lang="en-US" sz="2200" kern="0" dirty="0">
                <a:latin typeface="Arial"/>
                <a:cs typeface="Arial"/>
                <a:sym typeface="Arial"/>
              </a:rPr>
              <a:t>				</a:t>
            </a:r>
            <a:r>
              <a:rPr lang="en-US" i="1" kern="0" dirty="0">
                <a:latin typeface="Arial"/>
                <a:cs typeface="Arial"/>
                <a:sym typeface="Arial"/>
              </a:rPr>
              <a:t>School preferences,</a:t>
            </a:r>
          </a:p>
          <a:p>
            <a:pPr marL="1257300" lvl="1" indent="631825" hangingPunct="0"/>
            <a:r>
              <a:rPr lang="en-US" i="1" kern="0" dirty="0">
                <a:latin typeface="Arial"/>
                <a:cs typeface="Arial"/>
                <a:sym typeface="Arial"/>
              </a:rPr>
              <a:t>				Commuting time to work place,</a:t>
            </a:r>
          </a:p>
          <a:p>
            <a:pPr marL="1257300" lvl="1" indent="631825" hangingPunct="0"/>
            <a:r>
              <a:rPr lang="en-US" sz="1600" i="1" kern="0" dirty="0">
                <a:latin typeface="Arial"/>
                <a:cs typeface="Arial"/>
                <a:sym typeface="Arial"/>
              </a:rPr>
              <a:t>	</a:t>
            </a:r>
            <a:r>
              <a:rPr lang="en-US" i="1" kern="0" dirty="0">
                <a:latin typeface="Arial"/>
                <a:cs typeface="Arial"/>
                <a:sym typeface="Arial"/>
              </a:rPr>
              <a:t>			Crime statistics, so on ...</a:t>
            </a:r>
            <a:endParaRPr lang="en-US" sz="2400" i="1" kern="0" dirty="0">
              <a:latin typeface="Arial"/>
              <a:cs typeface="Arial"/>
              <a:sym typeface="Arial"/>
            </a:endParaRPr>
          </a:p>
          <a:p>
            <a:pPr marL="1257300" lvl="1" hangingPunct="0"/>
            <a:r>
              <a:rPr lang="en-US" sz="2400" kern="0" dirty="0">
                <a:latin typeface="Arial"/>
                <a:cs typeface="Arial"/>
                <a:sym typeface="Arial"/>
              </a:rPr>
              <a:t>In the present analysis,	</a:t>
            </a:r>
          </a:p>
          <a:p>
            <a:pPr marL="2349500" lvl="1" hangingPunct="0"/>
            <a:r>
              <a:rPr lang="en-US" sz="2200" kern="0" dirty="0">
                <a:latin typeface="Arial"/>
                <a:cs typeface="Arial"/>
                <a:sym typeface="Arial"/>
              </a:rPr>
              <a:t>We try to examine the following factors which would have influenced earning potentials for the rise/fall of house pricing in Houston metropolitan areas:</a:t>
            </a:r>
          </a:p>
          <a:p>
            <a:pPr marL="1257300" lvl="1" hangingPunct="0"/>
            <a:endParaRPr lang="en-US" sz="1600" kern="0" dirty="0">
              <a:latin typeface="Arial"/>
              <a:cs typeface="Arial"/>
              <a:sym typeface="Arial"/>
            </a:endParaRPr>
          </a:p>
          <a:p>
            <a:pPr marL="3089275" lvl="1" indent="-400050" hangingPunct="0">
              <a:buFont typeface="Apple Color Emoji" pitchFamily="2" charset="0"/>
              <a:buChar char="👉🏾"/>
            </a:pPr>
            <a:r>
              <a:rPr lang="en-US" sz="2200" kern="0" dirty="0">
                <a:latin typeface="Arial"/>
                <a:cs typeface="Arial"/>
                <a:sym typeface="Arial"/>
              </a:rPr>
              <a:t>Oil price</a:t>
            </a:r>
          </a:p>
          <a:p>
            <a:pPr marL="3089275" lvl="1" indent="-400050" hangingPunct="0">
              <a:buFont typeface="Apple Color Emoji" pitchFamily="2" charset="0"/>
              <a:buChar char="👉🏾"/>
            </a:pPr>
            <a:r>
              <a:rPr lang="en-US" sz="2200" kern="0" dirty="0">
                <a:latin typeface="Arial"/>
                <a:cs typeface="Arial"/>
                <a:sym typeface="Arial"/>
              </a:rPr>
              <a:t>Unemployability</a:t>
            </a:r>
          </a:p>
          <a:p>
            <a:pPr marL="3089275" lvl="1" indent="-400050" hangingPunct="0">
              <a:buFont typeface="Apple Color Emoji" pitchFamily="2" charset="0"/>
              <a:buChar char="👉🏾"/>
            </a:pPr>
            <a:r>
              <a:rPr lang="en-US" sz="2200" kern="0" dirty="0">
                <a:latin typeface="Arial"/>
                <a:cs typeface="Arial"/>
                <a:sym typeface="Arial"/>
              </a:rPr>
              <a:t>Average income</a:t>
            </a:r>
          </a:p>
          <a:p>
            <a:pPr marL="3089275" lvl="1" indent="-400050" hangingPunct="0">
              <a:buFont typeface="Apple Color Emoji" pitchFamily="2" charset="0"/>
              <a:buChar char="👉🏾"/>
            </a:pPr>
            <a:endParaRPr lang="en-US" sz="1000" kern="0" dirty="0">
              <a:latin typeface="Arial"/>
              <a:cs typeface="Arial"/>
              <a:sym typeface="Arial"/>
            </a:endParaRP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As we will see, through the course of this presentation, the housing price is influenced by unemployment rate, where as not solely oil price changes  has no influence.</a:t>
            </a:r>
            <a:r>
              <a:rPr lang="en-US" kern="0" dirty="0">
                <a:latin typeface="Arial"/>
                <a:cs typeface="Arial"/>
                <a:sym typeface="Arial"/>
              </a:rPr>
              <a:t>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9212796-5B16-5743-8597-3332BCEA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11867" y="6525446"/>
            <a:ext cx="2743200" cy="365125"/>
          </a:xfrm>
        </p:spPr>
        <p:txBody>
          <a:bodyPr/>
          <a:lstStyle/>
          <a:p>
            <a:r>
              <a:rPr lang="en-US" sz="1000" dirty="0"/>
              <a:t>1/23/2019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36773EF-FF8D-B74D-A9B8-2675D610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8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41121F-EEE7-EB4B-8D21-6573BEF7592E}"/>
              </a:ext>
            </a:extLst>
          </p:cNvPr>
          <p:cNvSpPr/>
          <p:nvPr/>
        </p:nvSpPr>
        <p:spPr>
          <a:xfrm>
            <a:off x="0" y="0"/>
            <a:ext cx="12192000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1200" kern="0" dirty="0">
                <a:latin typeface="Arial"/>
                <a:cs typeface="Arial"/>
                <a:sym typeface="Arial"/>
              </a:rPr>
              <a:t>						Project 1</a:t>
            </a:r>
          </a:p>
          <a:p>
            <a:pPr hangingPunct="0"/>
            <a:r>
              <a:rPr lang="en-US" sz="2800" u="sng" kern="0" dirty="0">
                <a:latin typeface="Arial"/>
                <a:cs typeface="Arial"/>
                <a:sym typeface="Arial"/>
              </a:rPr>
              <a:t>Acknowledgements</a:t>
            </a:r>
            <a:r>
              <a:rPr lang="en-US" kern="0" dirty="0">
                <a:latin typeface="Arial"/>
                <a:cs typeface="Arial"/>
                <a:sym typeface="Arial"/>
              </a:rPr>
              <a:t>:</a:t>
            </a: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r>
              <a:rPr lang="en-US" kern="0" dirty="0">
                <a:latin typeface="Arial"/>
                <a:cs typeface="Arial"/>
                <a:sym typeface="Arial"/>
              </a:rPr>
              <a:t>	</a:t>
            </a: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r>
              <a:rPr lang="en-US" kern="0" dirty="0">
                <a:latin typeface="Arial"/>
                <a:cs typeface="Arial"/>
                <a:sym typeface="Arial"/>
              </a:rPr>
              <a:t>	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We are thankful to our mentor/instructor Camden Kirkland for his valuable guidance, time and constant encouragement.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endParaRPr lang="en-US" sz="2400" kern="0" dirty="0">
              <a:latin typeface="Arial"/>
              <a:cs typeface="Arial"/>
              <a:sym typeface="Arial"/>
            </a:endParaRP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Our sincere thanks to Trilogy and Rice University for conducting the Boot Camp and allowing us to learn and carry out the present analysis</a:t>
            </a:r>
          </a:p>
          <a:p>
            <a:pPr marL="800100" hangingPunct="0"/>
            <a:endParaRPr lang="en-US" sz="2400" kern="0" dirty="0">
              <a:latin typeface="Arial"/>
              <a:cs typeface="Arial"/>
              <a:sym typeface="Arial"/>
            </a:endParaRP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r>
              <a:rPr lang="en-US" sz="2400" kern="0" dirty="0">
                <a:latin typeface="Arial"/>
                <a:cs typeface="Arial"/>
                <a:sym typeface="Arial"/>
              </a:rPr>
              <a:t>Thanks are also due to Kaggle, Bureau of Labor Statistics, US Energy Information Administration (</a:t>
            </a:r>
            <a:r>
              <a:rPr lang="en-US" sz="2400" kern="0" dirty="0" err="1">
                <a:latin typeface="Arial"/>
                <a:cs typeface="Arial"/>
                <a:sym typeface="Arial"/>
              </a:rPr>
              <a:t>eia</a:t>
            </a:r>
            <a:r>
              <a:rPr lang="en-US" sz="2400" kern="0" dirty="0">
                <a:latin typeface="Arial"/>
                <a:cs typeface="Arial"/>
                <a:sym typeface="Arial"/>
              </a:rPr>
              <a:t>), Python/Lib developers for data and coding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endParaRPr lang="en-US" sz="2400" kern="0" dirty="0">
              <a:latin typeface="Arial"/>
              <a:cs typeface="Arial"/>
              <a:sym typeface="Arial"/>
            </a:endParaRPr>
          </a:p>
          <a:p>
            <a:pPr marL="800100" hangingPunct="0"/>
            <a:r>
              <a:rPr lang="en-US" kern="0" dirty="0">
                <a:latin typeface="Arial"/>
                <a:cs typeface="Arial"/>
                <a:sym typeface="Arial"/>
              </a:rPr>
              <a:t>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9212796-5B16-5743-8597-3332BCEA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88000" y="6396037"/>
            <a:ext cx="2743200" cy="365125"/>
          </a:xfrm>
        </p:spPr>
        <p:txBody>
          <a:bodyPr/>
          <a:lstStyle/>
          <a:p>
            <a:r>
              <a:rPr lang="en-US" dirty="0"/>
              <a:t>1/23/2019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36773EF-FF8D-B74D-A9B8-2675D610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809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41121F-EEE7-EB4B-8D21-6573BEF7592E}"/>
              </a:ext>
            </a:extLst>
          </p:cNvPr>
          <p:cNvSpPr/>
          <p:nvPr/>
        </p:nvSpPr>
        <p:spPr>
          <a:xfrm>
            <a:off x="0" y="0"/>
            <a:ext cx="12192000" cy="670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1200" kern="0" dirty="0">
                <a:latin typeface="Arial"/>
                <a:cs typeface="Arial"/>
                <a:sym typeface="Arial"/>
              </a:rPr>
              <a:t>						Project 1</a:t>
            </a:r>
          </a:p>
          <a:p>
            <a:pPr hangingPunct="0"/>
            <a:r>
              <a:rPr lang="en-US" sz="2800" u="sng" kern="0" dirty="0">
                <a:latin typeface="Arial"/>
                <a:cs typeface="Arial"/>
                <a:sym typeface="Arial"/>
              </a:rPr>
              <a:t>Data source &amp; Methodology</a:t>
            </a:r>
            <a:r>
              <a:rPr lang="en-US" kern="0" dirty="0">
                <a:latin typeface="Arial"/>
                <a:cs typeface="Arial"/>
                <a:sym typeface="Arial"/>
              </a:rPr>
              <a:t>:</a:t>
            </a: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endParaRPr lang="en-US" kern="0" dirty="0">
              <a:latin typeface="Arial"/>
              <a:cs typeface="Arial"/>
              <a:sym typeface="Arial"/>
            </a:endParaRPr>
          </a:p>
          <a:p>
            <a:pPr hangingPunct="0"/>
            <a:r>
              <a:rPr lang="en-US" sz="2400" kern="0" dirty="0">
                <a:latin typeface="Arial"/>
                <a:cs typeface="Arial"/>
                <a:sym typeface="Arial"/>
              </a:rPr>
              <a:t>	The data are retrieved through python coding from the below data sources.</a:t>
            </a:r>
          </a:p>
          <a:p>
            <a:pPr hangingPunct="0"/>
            <a:endParaRPr lang="en-US" sz="2400" kern="0" dirty="0">
              <a:latin typeface="Arial"/>
              <a:cs typeface="Arial"/>
              <a:sym typeface="Arial"/>
            </a:endParaRPr>
          </a:p>
          <a:p>
            <a:pPr marL="1371600" indent="-228600" hangingPunct="0">
              <a:buFont typeface="Arial" panose="020B0604020202020204" pitchFamily="34" charset="0"/>
              <a:buChar char="•"/>
            </a:pPr>
            <a:r>
              <a:rPr lang="en-US" sz="2000" kern="0" dirty="0">
                <a:latin typeface="Arial"/>
                <a:cs typeface="Arial"/>
                <a:sym typeface="Arial"/>
              </a:rPr>
              <a:t>Housing data 		-- </a:t>
            </a:r>
            <a:r>
              <a:rPr lang="en-US" sz="1600" i="1" kern="0" dirty="0">
                <a:latin typeface="Arial"/>
                <a:cs typeface="Arial"/>
                <a:sym typeface="Arial"/>
              </a:rPr>
              <a:t>https://</a:t>
            </a:r>
            <a:r>
              <a:rPr lang="en-US" sz="1600" i="1" kern="0" dirty="0" err="1">
                <a:latin typeface="Arial"/>
                <a:cs typeface="Arial"/>
                <a:sym typeface="Arial"/>
              </a:rPr>
              <a:t>www.recenter.tamu.edu</a:t>
            </a:r>
            <a:r>
              <a:rPr lang="en-US" sz="1600" i="1" kern="0" dirty="0">
                <a:latin typeface="Arial"/>
                <a:cs typeface="Arial"/>
                <a:sym typeface="Arial"/>
              </a:rPr>
              <a:t>/data/housing-activity</a:t>
            </a:r>
            <a:endParaRPr lang="en-US" sz="2000" kern="0" dirty="0">
              <a:latin typeface="Arial"/>
              <a:cs typeface="Arial"/>
              <a:sym typeface="Arial"/>
            </a:endParaRPr>
          </a:p>
          <a:p>
            <a:pPr marL="1371600" indent="-228600" hangingPunct="0">
              <a:buFont typeface="Arial" panose="020B0604020202020204" pitchFamily="34" charset="0"/>
              <a:buChar char="•"/>
            </a:pPr>
            <a:r>
              <a:rPr lang="en-US" sz="2000" kern="0" dirty="0">
                <a:latin typeface="Arial"/>
                <a:cs typeface="Arial"/>
                <a:sym typeface="Arial"/>
              </a:rPr>
              <a:t>Oil price 		-- </a:t>
            </a:r>
            <a:r>
              <a:rPr lang="en-US" sz="1600" i="1" kern="0" dirty="0">
                <a:latin typeface="Arial"/>
                <a:cs typeface="Arial"/>
                <a:sym typeface="Arial"/>
              </a:rPr>
              <a:t>https://</a:t>
            </a:r>
            <a:r>
              <a:rPr lang="en-US" sz="1600" i="1" kern="0" dirty="0" err="1">
                <a:latin typeface="Arial"/>
                <a:cs typeface="Arial"/>
                <a:sym typeface="Arial"/>
              </a:rPr>
              <a:t>www.eia.gov</a:t>
            </a:r>
            <a:r>
              <a:rPr lang="en-US" sz="1600" i="1" kern="0" dirty="0">
                <a:latin typeface="Arial"/>
                <a:cs typeface="Arial"/>
                <a:sym typeface="Arial"/>
              </a:rPr>
              <a:t>/</a:t>
            </a:r>
            <a:r>
              <a:rPr lang="en-US" sz="1600" i="1" kern="0" dirty="0" err="1">
                <a:latin typeface="Arial"/>
                <a:cs typeface="Arial"/>
                <a:sym typeface="Arial"/>
              </a:rPr>
              <a:t>dnav</a:t>
            </a:r>
            <a:r>
              <a:rPr lang="en-US" sz="1600" i="1" kern="0" dirty="0">
                <a:latin typeface="Arial"/>
                <a:cs typeface="Arial"/>
                <a:sym typeface="Arial"/>
              </a:rPr>
              <a:t>/pet/pet_pri_spt_s1_m.htm</a:t>
            </a:r>
          </a:p>
          <a:p>
            <a:pPr marL="1371600" indent="-228600" hangingPunct="0">
              <a:buFont typeface="Arial" panose="020B0604020202020204" pitchFamily="34" charset="0"/>
              <a:buChar char="•"/>
            </a:pPr>
            <a:r>
              <a:rPr lang="en-US" sz="2000" kern="0" dirty="0">
                <a:latin typeface="Arial"/>
                <a:cs typeface="Arial"/>
                <a:sym typeface="Arial"/>
              </a:rPr>
              <a:t>Unemployment rate 	-- </a:t>
            </a:r>
            <a:r>
              <a:rPr lang="en-US" sz="1600" i="1" kern="0" dirty="0">
                <a:latin typeface="Arial"/>
                <a:cs typeface="Arial"/>
                <a:sym typeface="Arial"/>
              </a:rPr>
              <a:t>https://</a:t>
            </a:r>
            <a:r>
              <a:rPr lang="en-US" sz="1600" i="1" kern="0" dirty="0" err="1">
                <a:latin typeface="Arial"/>
                <a:cs typeface="Arial"/>
                <a:sym typeface="Arial"/>
              </a:rPr>
              <a:t>www.recenter.tamu.edu</a:t>
            </a:r>
            <a:r>
              <a:rPr lang="en-US" sz="1600" i="1" kern="0" dirty="0">
                <a:latin typeface="Arial"/>
                <a:cs typeface="Arial"/>
                <a:sym typeface="Arial"/>
              </a:rPr>
              <a:t>/data/employment/ </a:t>
            </a:r>
          </a:p>
          <a:p>
            <a:pPr marL="800100" hangingPunct="0"/>
            <a:endParaRPr lang="en-US" sz="2400" kern="0" dirty="0">
              <a:latin typeface="Arial"/>
              <a:cs typeface="Arial"/>
              <a:sym typeface="Arial"/>
            </a:endParaRPr>
          </a:p>
          <a:p>
            <a:pPr marL="800100" hangingPunct="0"/>
            <a:endParaRPr lang="en-US" sz="2400" kern="0" dirty="0">
              <a:latin typeface="Arial"/>
              <a:cs typeface="Arial"/>
              <a:sym typeface="Arial"/>
            </a:endParaRPr>
          </a:p>
          <a:p>
            <a:pPr marL="800100" hangingPunct="0"/>
            <a:endParaRPr lang="en-US" sz="2400" kern="0" dirty="0">
              <a:latin typeface="Arial"/>
              <a:cs typeface="Arial"/>
              <a:sym typeface="Arial"/>
            </a:endParaRPr>
          </a:p>
          <a:p>
            <a:pPr marL="1143000" indent="-342900" hangingPunct="0">
              <a:buFont typeface="Wingdings" pitchFamily="2" charset="2"/>
              <a:buChar char="Ø"/>
            </a:pPr>
            <a:r>
              <a:rPr lang="en-US" sz="2400" kern="0" dirty="0">
                <a:latin typeface="Arial"/>
                <a:cs typeface="Arial"/>
                <a:sym typeface="Arial"/>
              </a:rPr>
              <a:t>We used python coding to retrieve the data and utilized Pandas for creating relevant </a:t>
            </a:r>
            <a:r>
              <a:rPr lang="en-US" sz="2400" kern="0" dirty="0" err="1">
                <a:latin typeface="Arial"/>
                <a:cs typeface="Arial"/>
                <a:sym typeface="Arial"/>
              </a:rPr>
              <a:t>dataframes</a:t>
            </a:r>
            <a:r>
              <a:rPr lang="en-US" sz="2400" kern="0" dirty="0">
                <a:latin typeface="Arial"/>
                <a:cs typeface="Arial"/>
                <a:sym typeface="Arial"/>
              </a:rPr>
              <a:t> for counties in the Houston Metropolitan areas</a:t>
            </a:r>
          </a:p>
          <a:p>
            <a:pPr marL="1143000" indent="-342900" hangingPunct="0">
              <a:buFont typeface="Wingdings" pitchFamily="2" charset="2"/>
              <a:buChar char="Ø"/>
            </a:pPr>
            <a:endParaRPr lang="en-US" sz="2400" kern="0" dirty="0">
              <a:latin typeface="Arial"/>
              <a:cs typeface="Arial"/>
              <a:sym typeface="Arial"/>
            </a:endParaRPr>
          </a:p>
          <a:p>
            <a:pPr marL="1143000" indent="-342900" hangingPunct="0">
              <a:buFont typeface="Wingdings" pitchFamily="2" charset="2"/>
              <a:buChar char="Ø"/>
            </a:pPr>
            <a:r>
              <a:rPr lang="en-US" sz="2400" kern="0" dirty="0">
                <a:latin typeface="Arial"/>
                <a:cs typeface="Arial"/>
                <a:sym typeface="Arial"/>
              </a:rPr>
              <a:t>The </a:t>
            </a:r>
            <a:r>
              <a:rPr lang="en-US" sz="2400" kern="0" dirty="0" err="1">
                <a:latin typeface="Arial"/>
                <a:cs typeface="Arial"/>
                <a:sym typeface="Arial"/>
              </a:rPr>
              <a:t>Maplotlib</a:t>
            </a:r>
            <a:r>
              <a:rPr lang="en-US" sz="2400" kern="0" dirty="0">
                <a:latin typeface="Arial"/>
                <a:cs typeface="Arial"/>
                <a:sym typeface="Arial"/>
              </a:rPr>
              <a:t> and </a:t>
            </a:r>
            <a:r>
              <a:rPr lang="en-US" sz="2400" kern="0" dirty="0" err="1">
                <a:latin typeface="Arial"/>
                <a:cs typeface="Arial"/>
                <a:sym typeface="Arial"/>
              </a:rPr>
              <a:t>Numpy</a:t>
            </a:r>
            <a:r>
              <a:rPr lang="en-US" sz="2400" kern="0" dirty="0">
                <a:latin typeface="Arial"/>
                <a:cs typeface="Arial"/>
                <a:sym typeface="Arial"/>
              </a:rPr>
              <a:t> libraries were utilized to create various plots</a:t>
            </a:r>
          </a:p>
          <a:p>
            <a:pPr marL="1143000" indent="-342900" hangingPunct="0">
              <a:buFont typeface="Arial" panose="020B0604020202020204" pitchFamily="34" charset="0"/>
              <a:buChar char="•"/>
            </a:pPr>
            <a:endParaRPr lang="en-US" sz="2400" kern="0" dirty="0">
              <a:latin typeface="Arial"/>
              <a:cs typeface="Arial"/>
              <a:sym typeface="Arial"/>
            </a:endParaRPr>
          </a:p>
          <a:p>
            <a:pPr marL="800100" hangingPunct="0"/>
            <a:r>
              <a:rPr lang="en-US" kern="0" dirty="0">
                <a:latin typeface="Arial"/>
                <a:cs typeface="Arial"/>
                <a:sym typeface="Arial"/>
              </a:rPr>
              <a:t>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9212796-5B16-5743-8597-3332BCEA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88000" y="6396037"/>
            <a:ext cx="2743200" cy="365125"/>
          </a:xfrm>
        </p:spPr>
        <p:txBody>
          <a:bodyPr/>
          <a:lstStyle/>
          <a:p>
            <a:r>
              <a:rPr lang="en-US" dirty="0"/>
              <a:t>1/23/2019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36773EF-FF8D-B74D-A9B8-2675D610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02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99212796-5B16-5743-8597-3332BCEA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4663" y="6538912"/>
            <a:ext cx="2743200" cy="365125"/>
          </a:xfrm>
        </p:spPr>
        <p:txBody>
          <a:bodyPr/>
          <a:lstStyle/>
          <a:p>
            <a:r>
              <a:rPr lang="en-US" dirty="0"/>
              <a:t>1/23/2019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36773EF-FF8D-B74D-A9B8-2675D610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6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5FF92B1-AB77-824E-B671-881DCC4CDE09}"/>
              </a:ext>
            </a:extLst>
          </p:cNvPr>
          <p:cNvGrpSpPr/>
          <p:nvPr/>
        </p:nvGrpSpPr>
        <p:grpSpPr>
          <a:xfrm>
            <a:off x="1981200" y="225603"/>
            <a:ext cx="6350000" cy="6130747"/>
            <a:chOff x="1981200" y="225603"/>
            <a:chExt cx="6350000" cy="613074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63AEAE2-2652-4540-A751-F93B288FF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81200" y="692067"/>
              <a:ext cx="6350000" cy="5664283"/>
            </a:xfrm>
            <a:prstGeom prst="rect">
              <a:avLst/>
            </a:prstGeom>
            <a:ln w="19050">
              <a:noFill/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823894D-59A2-6D4D-8999-364CEEA548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9296"/>
            <a:stretch/>
          </p:blipFill>
          <p:spPr>
            <a:xfrm>
              <a:off x="1981200" y="225603"/>
              <a:ext cx="6350000" cy="466464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90644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DCE907-2D0B-8C45-86F4-5294EEE1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A3D3FC-36C1-B64D-AD88-527934EF9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7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250443-1F42-5F42-922E-518499CC947C}"/>
              </a:ext>
            </a:extLst>
          </p:cNvPr>
          <p:cNvSpPr/>
          <p:nvPr/>
        </p:nvSpPr>
        <p:spPr>
          <a:xfrm>
            <a:off x="5065814" y="76944"/>
            <a:ext cx="7906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kern="0" dirty="0">
                <a:solidFill>
                  <a:prstClr val="black"/>
                </a:solidFill>
                <a:latin typeface="Arial"/>
                <a:cs typeface="Arial"/>
                <a:sym typeface="Arial"/>
              </a:rPr>
              <a:t>Project 1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BD6C9D-2A19-8249-84A0-8D997FA818A8}"/>
              </a:ext>
            </a:extLst>
          </p:cNvPr>
          <p:cNvSpPr txBox="1"/>
          <p:nvPr/>
        </p:nvSpPr>
        <p:spPr>
          <a:xfrm>
            <a:off x="1675673" y="5098871"/>
            <a:ext cx="85019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Oil price remains over $90/</a:t>
            </a:r>
            <a:r>
              <a:rPr lang="en-US" sz="2400" dirty="0" err="1"/>
              <a:t>bbl</a:t>
            </a:r>
            <a:r>
              <a:rPr lang="en-US" sz="2400" dirty="0"/>
              <a:t> for most part of 2011 – mid 2014</a:t>
            </a:r>
          </a:p>
          <a:p>
            <a:endParaRPr lang="en-US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It declines sharply to $48/</a:t>
            </a:r>
            <a:r>
              <a:rPr lang="en-US" sz="2400" dirty="0" err="1"/>
              <a:t>bbl</a:t>
            </a:r>
            <a:r>
              <a:rPr lang="en-US" sz="2400" dirty="0"/>
              <a:t> as it reaches year 2015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F7A4EED-B8A7-9F43-BBFB-601635855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00" y="694407"/>
            <a:ext cx="11366080" cy="378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532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14CDEF-6BBE-B748-9EE2-5C9AAF1EA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C273E8-1C1B-C548-9A8D-1E0F7F43C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8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66AC2D-1768-BE46-A5B7-76ACD181AF57}"/>
              </a:ext>
            </a:extLst>
          </p:cNvPr>
          <p:cNvSpPr/>
          <p:nvPr/>
        </p:nvSpPr>
        <p:spPr>
          <a:xfrm>
            <a:off x="5700699" y="0"/>
            <a:ext cx="7906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kern="0" dirty="0">
                <a:solidFill>
                  <a:prstClr val="black"/>
                </a:solidFill>
                <a:latin typeface="Arial"/>
                <a:cs typeface="Arial"/>
                <a:sym typeface="Arial"/>
              </a:rPr>
              <a:t>Project 1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17C539-1803-0D4B-8B3A-846FE0BEECBD}"/>
              </a:ext>
            </a:extLst>
          </p:cNvPr>
          <p:cNvSpPr txBox="1"/>
          <p:nvPr/>
        </p:nvSpPr>
        <p:spPr>
          <a:xfrm>
            <a:off x="838200" y="4786690"/>
            <a:ext cx="111345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Average housing prices per month are plotted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The cost over counties show a gradual increases from </a:t>
            </a:r>
            <a:r>
              <a:rPr lang="en-US" sz="2000" dirty="0"/>
              <a:t>$250k </a:t>
            </a:r>
            <a:r>
              <a:rPr lang="en-US" sz="2400" dirty="0"/>
              <a:t>to </a:t>
            </a:r>
            <a:r>
              <a:rPr lang="en-US" sz="2000" dirty="0"/>
              <a:t>$335k </a:t>
            </a:r>
            <a:r>
              <a:rPr lang="en-US" sz="2400" dirty="0"/>
              <a:t>from </a:t>
            </a:r>
            <a:r>
              <a:rPr lang="en-US" sz="2000" dirty="0"/>
              <a:t>2011</a:t>
            </a:r>
            <a:r>
              <a:rPr lang="en-US" sz="2400" dirty="0"/>
              <a:t> till </a:t>
            </a:r>
            <a:r>
              <a:rPr lang="en-US" sz="2000" dirty="0"/>
              <a:t>2017</a:t>
            </a:r>
          </a:p>
          <a:p>
            <a:endParaRPr lang="en-US" sz="24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98710A-1314-7745-B18C-4FFF04D21243}"/>
              </a:ext>
            </a:extLst>
          </p:cNvPr>
          <p:cNvCxnSpPr>
            <a:cxnSpLocks/>
          </p:cNvCxnSpPr>
          <p:nvPr/>
        </p:nvCxnSpPr>
        <p:spPr>
          <a:xfrm flipV="1">
            <a:off x="2006600" y="1651001"/>
            <a:ext cx="8610600" cy="1282699"/>
          </a:xfrm>
          <a:prstGeom prst="straightConnector1">
            <a:avLst/>
          </a:prstGeom>
          <a:ln w="38100">
            <a:solidFill>
              <a:srgbClr val="C00000">
                <a:alpha val="51000"/>
              </a:srgbClr>
            </a:solidFill>
            <a:prstDash val="dash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ED9208E-634A-954E-B4B3-86CCCD2A2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511175"/>
            <a:ext cx="11341100" cy="378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227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3AEAE2-2652-4540-A751-F93B288FF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333" y="6299200"/>
            <a:ext cx="682667" cy="558800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22A3693-9DC8-694C-98B3-3592A4A6E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AF91F0-5F83-ED4E-9CF6-969F53CEB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7AE92-642B-9D43-9DB8-246FBCD56A80}" type="slidenum">
              <a:rPr lang="en-US" smtClean="0"/>
              <a:t>9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057872-D017-9A42-9509-1E0A0FF31803}"/>
              </a:ext>
            </a:extLst>
          </p:cNvPr>
          <p:cNvSpPr/>
          <p:nvPr/>
        </p:nvSpPr>
        <p:spPr>
          <a:xfrm>
            <a:off x="5700699" y="0"/>
            <a:ext cx="7906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kern="0" dirty="0">
                <a:solidFill>
                  <a:prstClr val="black"/>
                </a:solidFill>
                <a:latin typeface="Arial"/>
                <a:cs typeface="Arial"/>
                <a:sym typeface="Arial"/>
              </a:rPr>
              <a:t>Project 1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16838C-3A8F-F445-9FB0-489C841908DD}"/>
              </a:ext>
            </a:extLst>
          </p:cNvPr>
          <p:cNvSpPr txBox="1"/>
          <p:nvPr/>
        </p:nvSpPr>
        <p:spPr>
          <a:xfrm>
            <a:off x="317500" y="5048250"/>
            <a:ext cx="119420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The monthly average housing prices for the period changes as the unemployment increases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69B2FFB-5851-8C45-BE2A-1DE5FDF79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00" y="703907"/>
            <a:ext cx="11455400" cy="40640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79A31A-3F5C-1741-A245-11391DA783CA}"/>
              </a:ext>
            </a:extLst>
          </p:cNvPr>
          <p:cNvCxnSpPr>
            <a:cxnSpLocks/>
          </p:cNvCxnSpPr>
          <p:nvPr/>
        </p:nvCxnSpPr>
        <p:spPr>
          <a:xfrm>
            <a:off x="2432050" y="1833265"/>
            <a:ext cx="7550150" cy="1595735"/>
          </a:xfrm>
          <a:prstGeom prst="straightConnector1">
            <a:avLst/>
          </a:prstGeom>
          <a:ln w="38100">
            <a:solidFill>
              <a:srgbClr val="C00000">
                <a:alpha val="51000"/>
              </a:srgbClr>
            </a:solidFill>
            <a:prstDash val="dash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836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5808</TotalTime>
  <Words>295</Words>
  <Application>Microsoft Macintosh PowerPoint</Application>
  <PresentationFormat>Widescreen</PresentationFormat>
  <Paragraphs>161</Paragraphs>
  <Slides>16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Apple Color Emoji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Project 1 Housing price</dc:subject>
  <dc:creator>Sailendra Mahapatra</dc:creator>
  <cp:keywords/>
  <dc:description/>
  <cp:lastModifiedBy>Sailendra Mahapatra</cp:lastModifiedBy>
  <cp:revision>50</cp:revision>
  <dcterms:created xsi:type="dcterms:W3CDTF">2019-01-18T23:10:54Z</dcterms:created>
  <dcterms:modified xsi:type="dcterms:W3CDTF">2019-01-23T02:25:42Z</dcterms:modified>
  <cp:category/>
</cp:coreProperties>
</file>

<file path=docProps/thumbnail.jpeg>
</file>